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72" r:id="rId5"/>
    <p:sldId id="273" r:id="rId6"/>
    <p:sldId id="274" r:id="rId7"/>
    <p:sldId id="284" r:id="rId8"/>
    <p:sldId id="275" r:id="rId9"/>
    <p:sldId id="276" r:id="rId10"/>
    <p:sldId id="277" r:id="rId11"/>
    <p:sldId id="280" r:id="rId12"/>
    <p:sldId id="279" r:id="rId13"/>
    <p:sldId id="281" r:id="rId14"/>
    <p:sldId id="278" r:id="rId15"/>
    <p:sldId id="285" r:id="rId16"/>
    <p:sldId id="287" r:id="rId17"/>
    <p:sldId id="262" r:id="rId18"/>
    <p:sldId id="288" r:id="rId19"/>
    <p:sldId id="263" r:id="rId20"/>
    <p:sldId id="26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F11C47CB-E1F2-47CD-97FF-1EEC9D8FD86A}" type="datetimeFigureOut">
              <a:rPr lang="en-AU" smtClean="0"/>
              <a:t>2/01/2018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02FCCB0-E787-42D3-A514-1C2412F9123D}" type="slidenum">
              <a:rPr lang="en-AU" smtClean="0"/>
              <a:t>‹#›</a:t>
            </a:fld>
            <a:endParaRPr lang="en-AU"/>
          </a:p>
        </p:txBody>
      </p:sp>
    </p:spTree>
    <p:extLst>
      <p:ext uri="{BB962C8B-B14F-4D97-AF65-F5344CB8AC3E}">
        <p14:creationId xmlns:p14="http://schemas.microsoft.com/office/powerpoint/2010/main" val="2608442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11C47CB-E1F2-47CD-97FF-1EEC9D8FD86A}" type="datetimeFigureOut">
              <a:rPr lang="en-AU" smtClean="0"/>
              <a:t>2/01/2018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02FCCB0-E787-42D3-A514-1C2412F9123D}" type="slidenum">
              <a:rPr lang="en-AU" smtClean="0"/>
              <a:t>‹#›</a:t>
            </a:fld>
            <a:endParaRPr lang="en-AU"/>
          </a:p>
        </p:txBody>
      </p:sp>
    </p:spTree>
    <p:extLst>
      <p:ext uri="{BB962C8B-B14F-4D97-AF65-F5344CB8AC3E}">
        <p14:creationId xmlns:p14="http://schemas.microsoft.com/office/powerpoint/2010/main" val="548266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11C47CB-E1F2-47CD-97FF-1EEC9D8FD86A}" type="datetimeFigureOut">
              <a:rPr lang="en-AU" smtClean="0"/>
              <a:t>2/01/2018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02FCCB0-E787-42D3-A514-1C2412F9123D}" type="slidenum">
              <a:rPr lang="en-AU" smtClean="0"/>
              <a:t>‹#›</a:t>
            </a:fld>
            <a:endParaRPr lang="en-AU"/>
          </a:p>
        </p:txBody>
      </p:sp>
    </p:spTree>
    <p:extLst>
      <p:ext uri="{BB962C8B-B14F-4D97-AF65-F5344CB8AC3E}">
        <p14:creationId xmlns:p14="http://schemas.microsoft.com/office/powerpoint/2010/main" val="3951179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11C47CB-E1F2-47CD-97FF-1EEC9D8FD86A}" type="datetimeFigureOut">
              <a:rPr lang="en-AU" smtClean="0"/>
              <a:t>2/01/2018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02FCCB0-E787-42D3-A514-1C2412F9123D}" type="slidenum">
              <a:rPr lang="en-AU" smtClean="0"/>
              <a:t>‹#›</a:t>
            </a:fld>
            <a:endParaRPr lang="en-AU"/>
          </a:p>
        </p:txBody>
      </p:sp>
    </p:spTree>
    <p:extLst>
      <p:ext uri="{BB962C8B-B14F-4D97-AF65-F5344CB8AC3E}">
        <p14:creationId xmlns:p14="http://schemas.microsoft.com/office/powerpoint/2010/main" val="159486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1C47CB-E1F2-47CD-97FF-1EEC9D8FD86A}" type="datetimeFigureOut">
              <a:rPr lang="en-AU" smtClean="0"/>
              <a:t>2/01/2018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02FCCB0-E787-42D3-A514-1C2412F9123D}" type="slidenum">
              <a:rPr lang="en-AU" smtClean="0"/>
              <a:t>‹#›</a:t>
            </a:fld>
            <a:endParaRPr lang="en-AU"/>
          </a:p>
        </p:txBody>
      </p:sp>
    </p:spTree>
    <p:extLst>
      <p:ext uri="{BB962C8B-B14F-4D97-AF65-F5344CB8AC3E}">
        <p14:creationId xmlns:p14="http://schemas.microsoft.com/office/powerpoint/2010/main" val="4250333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F11C47CB-E1F2-47CD-97FF-1EEC9D8FD86A}" type="datetimeFigureOut">
              <a:rPr lang="en-AU" smtClean="0"/>
              <a:t>2/01/2018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02FCCB0-E787-42D3-A514-1C2412F9123D}" type="slidenum">
              <a:rPr lang="en-AU" smtClean="0"/>
              <a:t>‹#›</a:t>
            </a:fld>
            <a:endParaRPr lang="en-AU"/>
          </a:p>
        </p:txBody>
      </p:sp>
    </p:spTree>
    <p:extLst>
      <p:ext uri="{BB962C8B-B14F-4D97-AF65-F5344CB8AC3E}">
        <p14:creationId xmlns:p14="http://schemas.microsoft.com/office/powerpoint/2010/main" val="2261515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F11C47CB-E1F2-47CD-97FF-1EEC9D8FD86A}" type="datetimeFigureOut">
              <a:rPr lang="en-AU" smtClean="0"/>
              <a:t>2/01/2018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02FCCB0-E787-42D3-A514-1C2412F9123D}" type="slidenum">
              <a:rPr lang="en-AU" smtClean="0"/>
              <a:t>‹#›</a:t>
            </a:fld>
            <a:endParaRPr lang="en-AU"/>
          </a:p>
        </p:txBody>
      </p:sp>
    </p:spTree>
    <p:extLst>
      <p:ext uri="{BB962C8B-B14F-4D97-AF65-F5344CB8AC3E}">
        <p14:creationId xmlns:p14="http://schemas.microsoft.com/office/powerpoint/2010/main" val="1857800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F11C47CB-E1F2-47CD-97FF-1EEC9D8FD86A}" type="datetimeFigureOut">
              <a:rPr lang="en-AU" smtClean="0"/>
              <a:t>2/01/2018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02FCCB0-E787-42D3-A514-1C2412F9123D}" type="slidenum">
              <a:rPr lang="en-AU" smtClean="0"/>
              <a:t>‹#›</a:t>
            </a:fld>
            <a:endParaRPr lang="en-AU"/>
          </a:p>
        </p:txBody>
      </p:sp>
    </p:spTree>
    <p:extLst>
      <p:ext uri="{BB962C8B-B14F-4D97-AF65-F5344CB8AC3E}">
        <p14:creationId xmlns:p14="http://schemas.microsoft.com/office/powerpoint/2010/main" val="1379181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1C47CB-E1F2-47CD-97FF-1EEC9D8FD86A}" type="datetimeFigureOut">
              <a:rPr lang="en-AU" smtClean="0"/>
              <a:t>2/01/2018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02FCCB0-E787-42D3-A514-1C2412F9123D}" type="slidenum">
              <a:rPr lang="en-AU" smtClean="0"/>
              <a:t>‹#›</a:t>
            </a:fld>
            <a:endParaRPr lang="en-AU"/>
          </a:p>
        </p:txBody>
      </p:sp>
    </p:spTree>
    <p:extLst>
      <p:ext uri="{BB962C8B-B14F-4D97-AF65-F5344CB8AC3E}">
        <p14:creationId xmlns:p14="http://schemas.microsoft.com/office/powerpoint/2010/main" val="4176020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1C47CB-E1F2-47CD-97FF-1EEC9D8FD86A}" type="datetimeFigureOut">
              <a:rPr lang="en-AU" smtClean="0"/>
              <a:t>2/01/2018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02FCCB0-E787-42D3-A514-1C2412F9123D}" type="slidenum">
              <a:rPr lang="en-AU" smtClean="0"/>
              <a:t>‹#›</a:t>
            </a:fld>
            <a:endParaRPr lang="en-AU"/>
          </a:p>
        </p:txBody>
      </p:sp>
    </p:spTree>
    <p:extLst>
      <p:ext uri="{BB962C8B-B14F-4D97-AF65-F5344CB8AC3E}">
        <p14:creationId xmlns:p14="http://schemas.microsoft.com/office/powerpoint/2010/main" val="829341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1C47CB-E1F2-47CD-97FF-1EEC9D8FD86A}" type="datetimeFigureOut">
              <a:rPr lang="en-AU" smtClean="0"/>
              <a:t>2/01/2018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02FCCB0-E787-42D3-A514-1C2412F9123D}" type="slidenum">
              <a:rPr lang="en-AU" smtClean="0"/>
              <a:t>‹#›</a:t>
            </a:fld>
            <a:endParaRPr lang="en-AU"/>
          </a:p>
        </p:txBody>
      </p:sp>
    </p:spTree>
    <p:extLst>
      <p:ext uri="{BB962C8B-B14F-4D97-AF65-F5344CB8AC3E}">
        <p14:creationId xmlns:p14="http://schemas.microsoft.com/office/powerpoint/2010/main" val="2024136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1C47CB-E1F2-47CD-97FF-1EEC9D8FD86A}" type="datetimeFigureOut">
              <a:rPr lang="en-AU" smtClean="0"/>
              <a:t>2/01/2018</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FCCB0-E787-42D3-A514-1C2412F9123D}" type="slidenum">
              <a:rPr lang="en-AU" smtClean="0"/>
              <a:t>‹#›</a:t>
            </a:fld>
            <a:endParaRPr lang="en-AU"/>
          </a:p>
        </p:txBody>
      </p:sp>
    </p:spTree>
    <p:extLst>
      <p:ext uri="{BB962C8B-B14F-4D97-AF65-F5344CB8AC3E}">
        <p14:creationId xmlns:p14="http://schemas.microsoft.com/office/powerpoint/2010/main" val="8093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KB8RTflZ0UA" TargetMode="External"/><Relationship Id="rId2" Type="http://schemas.openxmlformats.org/officeDocument/2006/relationships/hyperlink" Target="https://www.youtube.com/watch?v=vo1LPf9mny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nationalgeographic.com/travel/features/the-best-tourism-board-gimmicks-of-all-tim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b="1" dirty="0" smtClean="0"/>
              <a:t>Tourism Marketing for small businesses</a:t>
            </a:r>
            <a:endParaRPr lang="en-AU" b="1" dirty="0"/>
          </a:p>
        </p:txBody>
      </p:sp>
      <p:sp>
        <p:nvSpPr>
          <p:cNvPr id="5" name="Content Placeholder 4"/>
          <p:cNvSpPr>
            <a:spLocks noGrp="1"/>
          </p:cNvSpPr>
          <p:nvPr>
            <p:ph idx="1"/>
          </p:nvPr>
        </p:nvSpPr>
        <p:spPr/>
        <p:txBody>
          <a:bodyPr/>
          <a:lstStyle/>
          <a:p>
            <a:endParaRPr lang="en-AU"/>
          </a:p>
        </p:txBody>
      </p:sp>
      <p:pic>
        <p:nvPicPr>
          <p:cNvPr id="6" name="Picture 5"/>
          <p:cNvPicPr>
            <a:picLocks noChangeAspect="1"/>
          </p:cNvPicPr>
          <p:nvPr/>
        </p:nvPicPr>
        <p:blipFill>
          <a:blip r:embed="rId2"/>
          <a:stretch>
            <a:fillRect/>
          </a:stretch>
        </p:blipFill>
        <p:spPr>
          <a:xfrm>
            <a:off x="4800601" y="1718140"/>
            <a:ext cx="4120637" cy="5139860"/>
          </a:xfrm>
          <a:prstGeom prst="rect">
            <a:avLst/>
          </a:prstGeom>
        </p:spPr>
      </p:pic>
    </p:spTree>
    <p:extLst>
      <p:ext uri="{BB962C8B-B14F-4D97-AF65-F5344CB8AC3E}">
        <p14:creationId xmlns:p14="http://schemas.microsoft.com/office/powerpoint/2010/main" val="1515860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AU" altLang="en-US" b="1" dirty="0" smtClean="0"/>
              <a:t>Disadvantages</a:t>
            </a:r>
          </a:p>
        </p:txBody>
      </p:sp>
      <p:sp>
        <p:nvSpPr>
          <p:cNvPr id="28675" name="Content Placeholder 2"/>
          <p:cNvSpPr>
            <a:spLocks noGrp="1"/>
          </p:cNvSpPr>
          <p:nvPr>
            <p:ph idx="1"/>
          </p:nvPr>
        </p:nvSpPr>
        <p:spPr/>
        <p:txBody>
          <a:bodyPr/>
          <a:lstStyle/>
          <a:p>
            <a:r>
              <a:rPr lang="en-AU" altLang="en-US" dirty="0" smtClean="0"/>
              <a:t>This is not buying media space to present a controlled message</a:t>
            </a:r>
          </a:p>
          <a:p>
            <a:endParaRPr lang="en-AU" altLang="en-US" dirty="0" smtClean="0"/>
          </a:p>
          <a:p>
            <a:r>
              <a:rPr lang="en-AU" altLang="en-US" dirty="0" smtClean="0"/>
              <a:t>No control over…</a:t>
            </a:r>
          </a:p>
          <a:p>
            <a:pPr lvl="1"/>
            <a:r>
              <a:rPr lang="en-AU" altLang="en-US" dirty="0" smtClean="0"/>
              <a:t> whether there will be any publicity</a:t>
            </a:r>
          </a:p>
          <a:p>
            <a:pPr lvl="1"/>
            <a:r>
              <a:rPr lang="en-AU" altLang="en-US" dirty="0" smtClean="0"/>
              <a:t> when it might occur</a:t>
            </a:r>
          </a:p>
          <a:p>
            <a:pPr lvl="1"/>
            <a:r>
              <a:rPr lang="en-AU" altLang="en-US" dirty="0" smtClean="0"/>
              <a:t> whether it will be positive</a:t>
            </a:r>
          </a:p>
          <a:p>
            <a:pPr lvl="1"/>
            <a:r>
              <a:rPr lang="en-AU" altLang="en-US" dirty="0" smtClean="0"/>
              <a:t> whether it is noticed by our target audience</a:t>
            </a:r>
          </a:p>
          <a:p>
            <a:pPr marL="0" indent="0">
              <a:buNone/>
            </a:pPr>
            <a:r>
              <a:rPr lang="en-AU" altLang="en-US" sz="1600" dirty="0" smtClean="0"/>
              <a:t>Pike (2016)</a:t>
            </a:r>
          </a:p>
        </p:txBody>
      </p:sp>
    </p:spTree>
    <p:extLst>
      <p:ext uri="{BB962C8B-B14F-4D97-AF65-F5344CB8AC3E}">
        <p14:creationId xmlns:p14="http://schemas.microsoft.com/office/powerpoint/2010/main" val="2549118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AU" altLang="en-US" b="1" dirty="0" smtClean="0"/>
              <a:t>Attracting attention</a:t>
            </a:r>
          </a:p>
        </p:txBody>
      </p:sp>
      <p:sp>
        <p:nvSpPr>
          <p:cNvPr id="32771" name="Content Placeholder 2"/>
          <p:cNvSpPr>
            <a:spLocks noGrp="1"/>
          </p:cNvSpPr>
          <p:nvPr>
            <p:ph idx="1"/>
          </p:nvPr>
        </p:nvSpPr>
        <p:spPr>
          <a:xfrm>
            <a:off x="1981200" y="1885951"/>
            <a:ext cx="8178800" cy="4638675"/>
          </a:xfrm>
        </p:spPr>
        <p:txBody>
          <a:bodyPr/>
          <a:lstStyle/>
          <a:p>
            <a:r>
              <a:rPr lang="en-AU" altLang="en-US" smtClean="0"/>
              <a:t>Gordon Ramsay famous for using one word</a:t>
            </a:r>
          </a:p>
          <a:p>
            <a:pPr lvl="1"/>
            <a:endParaRPr lang="en-AU" altLang="en-US" smtClean="0"/>
          </a:p>
          <a:p>
            <a:pPr lvl="1"/>
            <a:r>
              <a:rPr lang="en-AU" altLang="en-US" smtClean="0"/>
              <a:t>2011 he was mentioned 521 times in Australian newspapers...225 mentioned food...338 mentioned swearing!</a:t>
            </a:r>
          </a:p>
        </p:txBody>
      </p:sp>
    </p:spTree>
    <p:extLst>
      <p:ext uri="{BB962C8B-B14F-4D97-AF65-F5344CB8AC3E}">
        <p14:creationId xmlns:p14="http://schemas.microsoft.com/office/powerpoint/2010/main" val="2111172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AU" altLang="en-US" b="1" dirty="0" smtClean="0"/>
              <a:t>Story angle</a:t>
            </a:r>
          </a:p>
        </p:txBody>
      </p:sp>
      <p:sp>
        <p:nvSpPr>
          <p:cNvPr id="31747" name="Content Placeholder 2"/>
          <p:cNvSpPr>
            <a:spLocks noGrp="1"/>
          </p:cNvSpPr>
          <p:nvPr>
            <p:ph idx="1"/>
          </p:nvPr>
        </p:nvSpPr>
        <p:spPr/>
        <p:txBody>
          <a:bodyPr/>
          <a:lstStyle/>
          <a:p>
            <a:r>
              <a:rPr lang="en-AU" altLang="en-US" dirty="0" smtClean="0"/>
              <a:t>Publicity seeking necessitates having an interesting story angle</a:t>
            </a:r>
          </a:p>
          <a:p>
            <a:endParaRPr lang="en-AU" altLang="en-US" dirty="0" smtClean="0"/>
          </a:p>
          <a:p>
            <a:r>
              <a:rPr lang="en-AU" altLang="en-US" dirty="0" smtClean="0"/>
              <a:t>This is the main idea to be conveyed, which will attract the media’s attention as being of interest to their audience. </a:t>
            </a:r>
          </a:p>
          <a:p>
            <a:endParaRPr lang="en-AU" altLang="en-US" dirty="0"/>
          </a:p>
          <a:p>
            <a:pPr lvl="0"/>
            <a:r>
              <a:rPr lang="en-AU" i="1" dirty="0"/>
              <a:t>Why</a:t>
            </a:r>
            <a:r>
              <a:rPr lang="en-AU" dirty="0"/>
              <a:t> is what we have to say of interest to the media? </a:t>
            </a:r>
          </a:p>
          <a:p>
            <a:pPr lvl="0"/>
            <a:r>
              <a:rPr lang="en-AU" i="1" dirty="0"/>
              <a:t>When</a:t>
            </a:r>
            <a:r>
              <a:rPr lang="en-AU" dirty="0"/>
              <a:t> is their deadline for accepting a media release? </a:t>
            </a:r>
          </a:p>
          <a:p>
            <a:pPr lvl="0"/>
            <a:r>
              <a:rPr lang="en-AU" i="1" dirty="0"/>
              <a:t>What</a:t>
            </a:r>
            <a:r>
              <a:rPr lang="en-AU" dirty="0"/>
              <a:t> format does the media require? </a:t>
            </a:r>
          </a:p>
          <a:p>
            <a:endParaRPr lang="en-AU" altLang="en-US" dirty="0" smtClean="0"/>
          </a:p>
          <a:p>
            <a:endParaRPr lang="en-AU" altLang="en-US" dirty="0" smtClean="0"/>
          </a:p>
        </p:txBody>
      </p:sp>
    </p:spTree>
    <p:extLst>
      <p:ext uri="{BB962C8B-B14F-4D97-AF65-F5344CB8AC3E}">
        <p14:creationId xmlns:p14="http://schemas.microsoft.com/office/powerpoint/2010/main" val="2329612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AU" altLang="en-US" b="1" dirty="0" smtClean="0"/>
              <a:t>Story angle opportunities</a:t>
            </a:r>
          </a:p>
        </p:txBody>
      </p:sp>
      <p:sp>
        <p:nvSpPr>
          <p:cNvPr id="33795" name="Content Placeholder 2"/>
          <p:cNvSpPr>
            <a:spLocks noGrp="1"/>
          </p:cNvSpPr>
          <p:nvPr>
            <p:ph idx="1"/>
          </p:nvPr>
        </p:nvSpPr>
        <p:spPr>
          <a:xfrm>
            <a:off x="838200" y="1794294"/>
            <a:ext cx="9332913" cy="4977442"/>
          </a:xfrm>
        </p:spPr>
        <p:txBody>
          <a:bodyPr>
            <a:normAutofit/>
          </a:bodyPr>
          <a:lstStyle/>
          <a:p>
            <a:r>
              <a:rPr lang="en-AU" altLang="en-US" dirty="0" smtClean="0"/>
              <a:t>A unique offering</a:t>
            </a:r>
          </a:p>
          <a:p>
            <a:pPr lvl="1"/>
            <a:r>
              <a:rPr lang="en-AU" altLang="en-US" dirty="0" smtClean="0"/>
              <a:t>What have you got that I cant get anywhere else?</a:t>
            </a:r>
          </a:p>
          <a:p>
            <a:r>
              <a:rPr lang="en-AU" altLang="en-US" dirty="0" smtClean="0"/>
              <a:t>Being the first to offer a particular service</a:t>
            </a:r>
          </a:p>
          <a:p>
            <a:r>
              <a:rPr lang="en-AU" altLang="en-US" dirty="0" smtClean="0"/>
              <a:t>An eccentric character</a:t>
            </a:r>
          </a:p>
          <a:p>
            <a:pPr lvl="1"/>
            <a:r>
              <a:rPr lang="en-AU" altLang="en-US" dirty="0" err="1" smtClean="0"/>
              <a:t>Eg</a:t>
            </a:r>
            <a:r>
              <a:rPr lang="en-AU" altLang="en-US" dirty="0" smtClean="0"/>
              <a:t> New York’s naked cowboy, Mad Hatter Café owner in UK, Australia Zoo’s Crocodile hunter</a:t>
            </a:r>
          </a:p>
          <a:p>
            <a:r>
              <a:rPr lang="en-AU" altLang="en-US" dirty="0" smtClean="0"/>
              <a:t>A different event </a:t>
            </a:r>
            <a:r>
              <a:rPr lang="en-AU" altLang="en-US" dirty="0" err="1" smtClean="0"/>
              <a:t>eg</a:t>
            </a:r>
            <a:r>
              <a:rPr lang="en-AU" altLang="en-US" dirty="0" smtClean="0"/>
              <a:t> Rodeo wild cow milking</a:t>
            </a:r>
          </a:p>
          <a:p>
            <a:r>
              <a:rPr lang="en-AU" altLang="en-US" dirty="0" smtClean="0"/>
              <a:t>An interesting slice of history</a:t>
            </a:r>
            <a:endParaRPr lang="en-AU" altLang="en-US" dirty="0" smtClean="0">
              <a:solidFill>
                <a:srgbClr val="FF0000"/>
              </a:solidFill>
            </a:endParaRPr>
          </a:p>
          <a:p>
            <a:r>
              <a:rPr lang="en-AU" altLang="en-US" dirty="0" smtClean="0"/>
              <a:t>Unusual/bad service</a:t>
            </a:r>
          </a:p>
          <a:p>
            <a:pPr lvl="1"/>
            <a:r>
              <a:rPr lang="en-AU" altLang="en-US" dirty="0" smtClean="0">
                <a:hlinkClick r:id="rId2"/>
              </a:rPr>
              <a:t>https://www.youtube.com/watch?v=vo1LPf9mnyU</a:t>
            </a:r>
            <a:r>
              <a:rPr lang="en-AU" altLang="en-US" dirty="0" smtClean="0"/>
              <a:t> </a:t>
            </a:r>
          </a:p>
          <a:p>
            <a:pPr lvl="1"/>
            <a:r>
              <a:rPr lang="en-AU" altLang="en-US" dirty="0" smtClean="0">
                <a:hlinkClick r:id="rId3"/>
              </a:rPr>
              <a:t>https://www.youtube.com/watch?v=KB8RTflZ0UA</a:t>
            </a:r>
            <a:r>
              <a:rPr lang="en-AU" altLang="en-US" dirty="0" smtClean="0"/>
              <a:t> </a:t>
            </a:r>
          </a:p>
          <a:p>
            <a:endParaRPr lang="en-AU" altLang="en-US" dirty="0" smtClean="0"/>
          </a:p>
          <a:p>
            <a:pPr lvl="1"/>
            <a:endParaRPr lang="en-AU" altLang="en-US" dirty="0" smtClean="0"/>
          </a:p>
        </p:txBody>
      </p:sp>
    </p:spTree>
    <p:extLst>
      <p:ext uri="{BB962C8B-B14F-4D97-AF65-F5344CB8AC3E}">
        <p14:creationId xmlns:p14="http://schemas.microsoft.com/office/powerpoint/2010/main" val="15597940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AU" altLang="en-US" b="1" dirty="0" smtClean="0"/>
              <a:t>Media release tips</a:t>
            </a:r>
          </a:p>
        </p:txBody>
      </p:sp>
      <p:sp>
        <p:nvSpPr>
          <p:cNvPr id="30723" name="Content Placeholder 2"/>
          <p:cNvSpPr>
            <a:spLocks noGrp="1"/>
          </p:cNvSpPr>
          <p:nvPr>
            <p:ph idx="1"/>
          </p:nvPr>
        </p:nvSpPr>
        <p:spPr>
          <a:xfrm>
            <a:off x="992038" y="1557337"/>
            <a:ext cx="9568013" cy="5119507"/>
          </a:xfrm>
        </p:spPr>
        <p:txBody>
          <a:bodyPr>
            <a:normAutofit fontScale="92500" lnSpcReduction="10000"/>
          </a:bodyPr>
          <a:lstStyle/>
          <a:p>
            <a:r>
              <a:rPr lang="en-AU" altLang="en-US" sz="2000" dirty="0"/>
              <a:t>MEDIA RELEASE should be printed boldly at the top. Include the date.</a:t>
            </a:r>
          </a:p>
          <a:p>
            <a:endParaRPr lang="en-AU" altLang="en-US" sz="2000" dirty="0" smtClean="0"/>
          </a:p>
          <a:p>
            <a:r>
              <a:rPr lang="en-AU" altLang="en-US" sz="2000" dirty="0" smtClean="0"/>
              <a:t>Think </a:t>
            </a:r>
            <a:r>
              <a:rPr lang="en-AU" altLang="en-US" sz="2000" dirty="0"/>
              <a:t>about a short creative headline that will stand out from all the other media releases the reporter will receive that day.</a:t>
            </a:r>
          </a:p>
          <a:p>
            <a:endParaRPr lang="en-AU" altLang="en-US" sz="2000" dirty="0" smtClean="0"/>
          </a:p>
          <a:p>
            <a:r>
              <a:rPr lang="en-AU" altLang="en-US" sz="2000" dirty="0" smtClean="0"/>
              <a:t>Hook </a:t>
            </a:r>
            <a:r>
              <a:rPr lang="en-AU" altLang="en-US" sz="2000" dirty="0"/>
              <a:t>the reader in the most important first paragraph, with a succinct (around 30 words) summary of why this is </a:t>
            </a:r>
            <a:r>
              <a:rPr lang="en-AU" altLang="en-US" sz="2000" i="1" dirty="0"/>
              <a:t>news</a:t>
            </a:r>
            <a:r>
              <a:rPr lang="en-AU" altLang="en-US" sz="2000" dirty="0"/>
              <a:t> (if its not news it wont be used), stating the who, what, where, how and why.</a:t>
            </a:r>
          </a:p>
          <a:p>
            <a:endParaRPr lang="en-AU" altLang="en-US" sz="2000" dirty="0" smtClean="0"/>
          </a:p>
          <a:p>
            <a:r>
              <a:rPr lang="en-AU" altLang="en-US" sz="2000" dirty="0" smtClean="0"/>
              <a:t>Keep </a:t>
            </a:r>
            <a:r>
              <a:rPr lang="en-AU" altLang="en-US" sz="2000" dirty="0"/>
              <a:t>the release to one page, using short sentences and short paragraphs (remember however that a paragraph is more than one sentence).</a:t>
            </a:r>
          </a:p>
          <a:p>
            <a:endParaRPr lang="en-AU" altLang="en-US" sz="2000" dirty="0" smtClean="0"/>
          </a:p>
          <a:p>
            <a:r>
              <a:rPr lang="en-AU" altLang="en-US" sz="2000" dirty="0" smtClean="0"/>
              <a:t>Make </a:t>
            </a:r>
            <a:r>
              <a:rPr lang="en-AU" altLang="en-US" sz="2000" dirty="0"/>
              <a:t>use of white space, so it is easy on the reader’s eye.</a:t>
            </a:r>
          </a:p>
          <a:p>
            <a:endParaRPr lang="en-AU" altLang="en-US" sz="2000" dirty="0" smtClean="0"/>
          </a:p>
          <a:p>
            <a:r>
              <a:rPr lang="en-AU" altLang="en-US" sz="2000" dirty="0" smtClean="0"/>
              <a:t>Write </a:t>
            </a:r>
            <a:r>
              <a:rPr lang="en-AU" altLang="en-US" sz="2000" dirty="0"/>
              <a:t>in the third person, as you would envisage it in the publication. Make it easy for the reporter to not have to edit much.</a:t>
            </a:r>
          </a:p>
          <a:p>
            <a:endParaRPr lang="en-AU" altLang="en-US" sz="1600" dirty="0"/>
          </a:p>
        </p:txBody>
      </p:sp>
    </p:spTree>
    <p:extLst>
      <p:ext uri="{BB962C8B-B14F-4D97-AF65-F5344CB8AC3E}">
        <p14:creationId xmlns:p14="http://schemas.microsoft.com/office/powerpoint/2010/main" val="3604063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AU" altLang="en-US" b="1" dirty="0" smtClean="0"/>
              <a:t>Media release tips</a:t>
            </a:r>
          </a:p>
        </p:txBody>
      </p:sp>
      <p:sp>
        <p:nvSpPr>
          <p:cNvPr id="30723" name="Content Placeholder 2"/>
          <p:cNvSpPr>
            <a:spLocks noGrp="1"/>
          </p:cNvSpPr>
          <p:nvPr>
            <p:ph idx="1"/>
          </p:nvPr>
        </p:nvSpPr>
        <p:spPr>
          <a:xfrm>
            <a:off x="992038" y="1557337"/>
            <a:ext cx="9568013" cy="5119507"/>
          </a:xfrm>
        </p:spPr>
        <p:txBody>
          <a:bodyPr>
            <a:normAutofit lnSpcReduction="10000"/>
          </a:bodyPr>
          <a:lstStyle/>
          <a:p>
            <a:r>
              <a:rPr lang="en-AU" altLang="en-US" sz="2000" dirty="0" smtClean="0"/>
              <a:t>Offer </a:t>
            </a:r>
            <a:r>
              <a:rPr lang="en-AU" altLang="en-US" sz="2000" dirty="0"/>
              <a:t>a few “quotes” the media can use, to humanise the story.</a:t>
            </a:r>
          </a:p>
          <a:p>
            <a:endParaRPr lang="en-AU" altLang="en-US" sz="2000" dirty="0" smtClean="0"/>
          </a:p>
          <a:p>
            <a:r>
              <a:rPr lang="en-AU" altLang="en-US" sz="2000" dirty="0" smtClean="0"/>
              <a:t>The </a:t>
            </a:r>
            <a:r>
              <a:rPr lang="en-AU" altLang="en-US" sz="2000" dirty="0"/>
              <a:t>release should be no more than one page, and have a professional appearance. Avoid using unnecessary symbols such as ‘!!!’, graphics such as smiley faces </a:t>
            </a:r>
            <a:r>
              <a:rPr lang="en-AU" altLang="en-US" sz="2000" dirty="0">
                <a:sym typeface="Wingdings" panose="05000000000000000000" pitchFamily="2" charset="2"/>
              </a:rPr>
              <a:t></a:t>
            </a:r>
            <a:r>
              <a:rPr lang="en-AU" altLang="en-US" sz="2000" dirty="0"/>
              <a:t>, abbreviations, and industry jargon.</a:t>
            </a:r>
          </a:p>
          <a:p>
            <a:endParaRPr lang="en-AU" altLang="en-US" sz="2000" dirty="0" smtClean="0"/>
          </a:p>
          <a:p>
            <a:r>
              <a:rPr lang="en-AU" altLang="en-US" sz="2000" dirty="0" smtClean="0"/>
              <a:t>Be </a:t>
            </a:r>
            <a:r>
              <a:rPr lang="en-AU" altLang="en-US" sz="2000" dirty="0"/>
              <a:t>truthful, and not make wild claims that cant be supported.</a:t>
            </a:r>
          </a:p>
          <a:p>
            <a:endParaRPr lang="en-AU" altLang="en-US" sz="2000" dirty="0" smtClean="0"/>
          </a:p>
          <a:p>
            <a:r>
              <a:rPr lang="en-AU" altLang="en-US" sz="2000" dirty="0" smtClean="0"/>
              <a:t>Proofread</a:t>
            </a:r>
            <a:r>
              <a:rPr lang="en-AU" altLang="en-US" sz="2000" dirty="0"/>
              <a:t>. No typos or grammar errors.</a:t>
            </a:r>
          </a:p>
          <a:p>
            <a:endParaRPr lang="en-AU" altLang="en-US" sz="2000" dirty="0" smtClean="0"/>
          </a:p>
          <a:p>
            <a:r>
              <a:rPr lang="en-AU" altLang="en-US" sz="2000" dirty="0" smtClean="0"/>
              <a:t>End </a:t>
            </a:r>
            <a:r>
              <a:rPr lang="en-AU" altLang="en-US" sz="2000" dirty="0"/>
              <a:t>the release with details of who the media can contact for further information.</a:t>
            </a:r>
          </a:p>
          <a:p>
            <a:endParaRPr lang="en-AU" altLang="en-US" sz="2000" dirty="0" smtClean="0"/>
          </a:p>
          <a:p>
            <a:r>
              <a:rPr lang="en-AU" altLang="en-US" sz="2000" dirty="0" smtClean="0"/>
              <a:t>When </a:t>
            </a:r>
            <a:r>
              <a:rPr lang="en-AU" altLang="en-US" sz="2000" dirty="0"/>
              <a:t>emailing the release, paste it into the body of the message rather than attachment.</a:t>
            </a:r>
          </a:p>
          <a:p>
            <a:endParaRPr lang="en-AU" altLang="en-US" sz="1600" dirty="0"/>
          </a:p>
        </p:txBody>
      </p:sp>
    </p:spTree>
    <p:extLst>
      <p:ext uri="{BB962C8B-B14F-4D97-AF65-F5344CB8AC3E}">
        <p14:creationId xmlns:p14="http://schemas.microsoft.com/office/powerpoint/2010/main" val="756474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Working with the DMO</a:t>
            </a:r>
            <a:endParaRPr lang="en-AU" b="1" dirty="0"/>
          </a:p>
        </p:txBody>
      </p:sp>
      <p:sp>
        <p:nvSpPr>
          <p:cNvPr id="3" name="Content Placeholder 2"/>
          <p:cNvSpPr>
            <a:spLocks noGrp="1"/>
          </p:cNvSpPr>
          <p:nvPr>
            <p:ph idx="1"/>
          </p:nvPr>
        </p:nvSpPr>
        <p:spPr/>
        <p:txBody>
          <a:bodyPr/>
          <a:lstStyle/>
          <a:p>
            <a:r>
              <a:rPr lang="en-AU" dirty="0" smtClean="0"/>
              <a:t>Small businesses have a range of opportunities to get involved with DMO publicity initiatives:</a:t>
            </a:r>
          </a:p>
          <a:p>
            <a:endParaRPr lang="en-AU" dirty="0"/>
          </a:p>
          <a:p>
            <a:pPr lvl="1"/>
            <a:r>
              <a:rPr lang="en-AU" dirty="0" smtClean="0"/>
              <a:t>Visiting media programme</a:t>
            </a:r>
          </a:p>
          <a:p>
            <a:pPr lvl="1"/>
            <a:r>
              <a:rPr lang="en-AU" dirty="0" smtClean="0"/>
              <a:t>Story ideas and quality images for the DMO’s digital library</a:t>
            </a:r>
          </a:p>
          <a:p>
            <a:pPr lvl="1"/>
            <a:r>
              <a:rPr lang="en-AU" dirty="0" smtClean="0"/>
              <a:t>Product database listing</a:t>
            </a:r>
          </a:p>
          <a:p>
            <a:pPr lvl="1"/>
            <a:r>
              <a:rPr lang="en-AU" dirty="0" smtClean="0"/>
              <a:t>Contra prizes</a:t>
            </a:r>
            <a:endParaRPr lang="en-AU" dirty="0"/>
          </a:p>
        </p:txBody>
      </p:sp>
    </p:spTree>
    <p:extLst>
      <p:ext uri="{BB962C8B-B14F-4D97-AF65-F5344CB8AC3E}">
        <p14:creationId xmlns:p14="http://schemas.microsoft.com/office/powerpoint/2010/main" val="3021571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Publicity stunts</a:t>
            </a:r>
            <a:endParaRPr lang="en-AU" b="1" dirty="0"/>
          </a:p>
        </p:txBody>
      </p:sp>
      <p:sp>
        <p:nvSpPr>
          <p:cNvPr id="3" name="Content Placeholder 2"/>
          <p:cNvSpPr>
            <a:spLocks noGrp="1"/>
          </p:cNvSpPr>
          <p:nvPr>
            <p:ph idx="1"/>
          </p:nvPr>
        </p:nvSpPr>
        <p:spPr/>
        <p:txBody>
          <a:bodyPr>
            <a:normAutofit fontScale="92500" lnSpcReduction="10000"/>
          </a:bodyPr>
          <a:lstStyle/>
          <a:p>
            <a:r>
              <a:rPr lang="en-AU" dirty="0" smtClean="0"/>
              <a:t>Staging </a:t>
            </a:r>
            <a:r>
              <a:rPr lang="en-AU" dirty="0"/>
              <a:t>a promotional event in a public place to attract </a:t>
            </a:r>
            <a:r>
              <a:rPr lang="en-AU" dirty="0" smtClean="0"/>
              <a:t>attention</a:t>
            </a:r>
          </a:p>
          <a:p>
            <a:r>
              <a:rPr lang="en-AU" dirty="0" smtClean="0"/>
              <a:t>Potential to attract media attention</a:t>
            </a:r>
          </a:p>
          <a:p>
            <a:r>
              <a:rPr lang="en-AU" dirty="0" smtClean="0"/>
              <a:t>Potential for onlookers to share virally</a:t>
            </a:r>
          </a:p>
          <a:p>
            <a:endParaRPr lang="en-AU" dirty="0"/>
          </a:p>
          <a:p>
            <a:r>
              <a:rPr lang="en-AU" dirty="0" smtClean="0"/>
              <a:t>Aim to get onlookers to start conversation, through </a:t>
            </a:r>
            <a:r>
              <a:rPr lang="en-AU" i="1" dirty="0" smtClean="0"/>
              <a:t>6 buttons of buzz</a:t>
            </a:r>
            <a:r>
              <a:rPr lang="en-AU" dirty="0" smtClean="0"/>
              <a:t>:</a:t>
            </a:r>
          </a:p>
          <a:p>
            <a:pPr lvl="1"/>
            <a:endParaRPr lang="en-AU" dirty="0" smtClean="0"/>
          </a:p>
          <a:p>
            <a:pPr lvl="1"/>
            <a:r>
              <a:rPr lang="en-AU" dirty="0" smtClean="0"/>
              <a:t>Taboo issues, the unusual, the outrageous, the hilarious, the remarkable, the secret</a:t>
            </a:r>
          </a:p>
          <a:p>
            <a:pPr lvl="0"/>
            <a:endParaRPr lang="en-AU" dirty="0" smtClean="0"/>
          </a:p>
          <a:p>
            <a:pPr lvl="0"/>
            <a:r>
              <a:rPr lang="en-AU" dirty="0" smtClean="0"/>
              <a:t>National </a:t>
            </a:r>
            <a:r>
              <a:rPr lang="en-AU" dirty="0"/>
              <a:t>Geographic’s </a:t>
            </a:r>
            <a:r>
              <a:rPr lang="en-AU" i="1" dirty="0"/>
              <a:t>Best tourism gimmicks of all time</a:t>
            </a:r>
            <a:endParaRPr lang="en-AU" dirty="0"/>
          </a:p>
          <a:p>
            <a:pPr lvl="1"/>
            <a:r>
              <a:rPr lang="en-AU" u="sng" dirty="0">
                <a:hlinkClick r:id="rId2"/>
              </a:rPr>
              <a:t>http://www.nationalgeographic.com/travel/features/the-best-tourism-board-gimmicks-of-all-time/</a:t>
            </a:r>
            <a:r>
              <a:rPr lang="en-AU" dirty="0"/>
              <a:t> </a:t>
            </a:r>
          </a:p>
          <a:p>
            <a:endParaRPr lang="en-AU" dirty="0"/>
          </a:p>
        </p:txBody>
      </p:sp>
    </p:spTree>
    <p:extLst>
      <p:ext uri="{BB962C8B-B14F-4D97-AF65-F5344CB8AC3E}">
        <p14:creationId xmlns:p14="http://schemas.microsoft.com/office/powerpoint/2010/main" val="2625540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Publicity stunts</a:t>
            </a:r>
            <a:endParaRPr lang="en-AU" b="1" dirty="0"/>
          </a:p>
        </p:txBody>
      </p:sp>
      <p:sp>
        <p:nvSpPr>
          <p:cNvPr id="3" name="Content Placeholder 2"/>
          <p:cNvSpPr>
            <a:spLocks noGrp="1"/>
          </p:cNvSpPr>
          <p:nvPr>
            <p:ph idx="1"/>
          </p:nvPr>
        </p:nvSpPr>
        <p:spPr/>
        <p:txBody>
          <a:bodyPr>
            <a:normAutofit fontScale="85000" lnSpcReduction="20000"/>
          </a:bodyPr>
          <a:lstStyle/>
          <a:p>
            <a:pPr lvl="0"/>
            <a:r>
              <a:rPr lang="en-AU" dirty="0"/>
              <a:t>While stunts need to be entertaining they must link to the narrative of the brand’s marketing.</a:t>
            </a:r>
          </a:p>
          <a:p>
            <a:pPr lvl="0"/>
            <a:r>
              <a:rPr lang="en-AU" dirty="0"/>
              <a:t>Resist the urge to kill the photo/video opportunity for the audience and media by bombarding them with business logos. Great campaigns stimulate people to want to know </a:t>
            </a:r>
            <a:r>
              <a:rPr lang="en-AU" i="1" dirty="0"/>
              <a:t>who did this, and why</a:t>
            </a:r>
            <a:r>
              <a:rPr lang="en-AU" dirty="0"/>
              <a:t>?</a:t>
            </a:r>
          </a:p>
          <a:p>
            <a:pPr lvl="0"/>
            <a:r>
              <a:rPr lang="en-AU" dirty="0"/>
              <a:t>Sometimes its easier to join an existing conversation, by tapping into the media news cycle for topical events.</a:t>
            </a:r>
          </a:p>
          <a:p>
            <a:pPr lvl="0"/>
            <a:r>
              <a:rPr lang="en-AU" dirty="0"/>
              <a:t>Be audacious, original and brave. The greater the risk the bigger the return.</a:t>
            </a:r>
          </a:p>
          <a:p>
            <a:pPr lvl="0"/>
            <a:r>
              <a:rPr lang="en-AU" dirty="0"/>
              <a:t>Look for ways to involve the audience with interactivity.</a:t>
            </a:r>
          </a:p>
          <a:p>
            <a:pPr lvl="0"/>
            <a:r>
              <a:rPr lang="en-AU" dirty="0"/>
              <a:t>Interrogate the idea – what could go wrong?</a:t>
            </a:r>
          </a:p>
          <a:p>
            <a:pPr lvl="0"/>
            <a:r>
              <a:rPr lang="en-AU" dirty="0"/>
              <a:t>Deliver something smart and entertaining that the media can be sure will delight their readers.</a:t>
            </a:r>
          </a:p>
          <a:p>
            <a:pPr marL="0" indent="0">
              <a:buNone/>
            </a:pPr>
            <a:r>
              <a:rPr lang="en-AU" sz="1600" dirty="0" smtClean="0"/>
              <a:t>Herring (2016)</a:t>
            </a:r>
            <a:endParaRPr lang="en-AU" sz="1700" dirty="0"/>
          </a:p>
        </p:txBody>
      </p:sp>
    </p:spTree>
    <p:extLst>
      <p:ext uri="{BB962C8B-B14F-4D97-AF65-F5344CB8AC3E}">
        <p14:creationId xmlns:p14="http://schemas.microsoft.com/office/powerpoint/2010/main" val="3221629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Negative publicity</a:t>
            </a:r>
            <a:endParaRPr lang="en-AU" b="1" dirty="0"/>
          </a:p>
        </p:txBody>
      </p:sp>
      <p:sp>
        <p:nvSpPr>
          <p:cNvPr id="3" name="Content Placeholder 2"/>
          <p:cNvSpPr>
            <a:spLocks noGrp="1"/>
          </p:cNvSpPr>
          <p:nvPr>
            <p:ph idx="1"/>
          </p:nvPr>
        </p:nvSpPr>
        <p:spPr/>
        <p:txBody>
          <a:bodyPr>
            <a:normAutofit lnSpcReduction="10000"/>
          </a:bodyPr>
          <a:lstStyle/>
          <a:p>
            <a:r>
              <a:rPr lang="en-AU" dirty="0" smtClean="0"/>
              <a:t>Not all publicity is good publicity</a:t>
            </a:r>
          </a:p>
          <a:p>
            <a:endParaRPr lang="en-AU" dirty="0" smtClean="0"/>
          </a:p>
          <a:p>
            <a:r>
              <a:rPr lang="en-AU" dirty="0" smtClean="0"/>
              <a:t>There is no guarantee that media editorial from a press release, journalist visit, or publicity stunt will be positive</a:t>
            </a:r>
          </a:p>
          <a:p>
            <a:endParaRPr lang="en-AU" dirty="0"/>
          </a:p>
          <a:p>
            <a:r>
              <a:rPr lang="en-AU" dirty="0" smtClean="0"/>
              <a:t>In cases of accidents or other negative events, be honest with the media</a:t>
            </a:r>
          </a:p>
          <a:p>
            <a:pPr lvl="1"/>
            <a:r>
              <a:rPr lang="en-AU" dirty="0" smtClean="0"/>
              <a:t>Never offer ‘no comment’</a:t>
            </a:r>
          </a:p>
          <a:p>
            <a:pPr lvl="1"/>
            <a:endParaRPr lang="en-AU" dirty="0"/>
          </a:p>
          <a:p>
            <a:r>
              <a:rPr lang="en-AU" dirty="0" smtClean="0"/>
              <a:t>Be prepared for </a:t>
            </a:r>
            <a:r>
              <a:rPr lang="en-AU" smtClean="0"/>
              <a:t>negative events</a:t>
            </a:r>
            <a:endParaRPr lang="en-AU" dirty="0" smtClean="0"/>
          </a:p>
          <a:p>
            <a:endParaRPr lang="en-AU" dirty="0"/>
          </a:p>
        </p:txBody>
      </p:sp>
    </p:spTree>
    <p:extLst>
      <p:ext uri="{BB962C8B-B14F-4D97-AF65-F5344CB8AC3E}">
        <p14:creationId xmlns:p14="http://schemas.microsoft.com/office/powerpoint/2010/main" val="2004603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Chapter learning aims</a:t>
            </a:r>
            <a:endParaRPr lang="en-AU" b="1" dirty="0"/>
          </a:p>
        </p:txBody>
      </p:sp>
      <p:sp>
        <p:nvSpPr>
          <p:cNvPr id="3" name="Content Placeholder 2"/>
          <p:cNvSpPr>
            <a:spLocks noGrp="1"/>
          </p:cNvSpPr>
          <p:nvPr>
            <p:ph idx="1"/>
          </p:nvPr>
        </p:nvSpPr>
        <p:spPr/>
        <p:txBody>
          <a:bodyPr/>
          <a:lstStyle/>
          <a:p>
            <a:pPr marL="0" indent="0">
              <a:lnSpc>
                <a:spcPct val="150000"/>
              </a:lnSpc>
              <a:buNone/>
            </a:pPr>
            <a:r>
              <a:rPr lang="en-AU" sz="3600" dirty="0">
                <a:latin typeface="Times New Roman" panose="02020603050405020304" pitchFamily="18" charset="0"/>
                <a:ea typeface="Times New Roman" panose="02020603050405020304" pitchFamily="18" charset="0"/>
              </a:rPr>
              <a:t>To enhance your understanding of:</a:t>
            </a:r>
          </a:p>
          <a:p>
            <a:pPr lvl="0"/>
            <a:endParaRPr lang="en-AU" dirty="0" smtClean="0"/>
          </a:p>
          <a:p>
            <a:pPr lvl="0"/>
            <a:r>
              <a:rPr lang="en-AU" dirty="0" smtClean="0"/>
              <a:t>the </a:t>
            </a:r>
            <a:r>
              <a:rPr lang="en-AU" dirty="0"/>
              <a:t>distinction between the roles of </a:t>
            </a:r>
            <a:r>
              <a:rPr lang="en-AU" i="1" dirty="0"/>
              <a:t>public relations</a:t>
            </a:r>
            <a:r>
              <a:rPr lang="en-AU" dirty="0"/>
              <a:t> and </a:t>
            </a:r>
            <a:r>
              <a:rPr lang="en-AU" i="1" dirty="0"/>
              <a:t>publicity seeking</a:t>
            </a:r>
            <a:endParaRPr lang="en-AU" dirty="0"/>
          </a:p>
          <a:p>
            <a:pPr lvl="0"/>
            <a:r>
              <a:rPr lang="en-AU" dirty="0"/>
              <a:t>the key advantages of media publicity</a:t>
            </a:r>
          </a:p>
          <a:p>
            <a:pPr lvl="0"/>
            <a:r>
              <a:rPr lang="en-AU" dirty="0"/>
              <a:t>publicity seeking opportunities for small tourism businesses</a:t>
            </a:r>
          </a:p>
          <a:p>
            <a:pPr marL="0" indent="0">
              <a:lnSpc>
                <a:spcPct val="150000"/>
              </a:lnSpc>
              <a:buNone/>
            </a:pPr>
            <a:endParaRPr lang="en-AU" dirty="0">
              <a:latin typeface="Times New Roman" panose="02020603050405020304" pitchFamily="18" charset="0"/>
              <a:ea typeface="Times New Roman" panose="02020603050405020304" pitchFamily="18" charset="0"/>
            </a:endParaRPr>
          </a:p>
          <a:p>
            <a:endParaRPr lang="en-AU" dirty="0"/>
          </a:p>
        </p:txBody>
      </p:sp>
    </p:spTree>
    <p:extLst>
      <p:ext uri="{BB962C8B-B14F-4D97-AF65-F5344CB8AC3E}">
        <p14:creationId xmlns:p14="http://schemas.microsoft.com/office/powerpoint/2010/main" val="35578289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Discussion questions</a:t>
            </a:r>
            <a:endParaRPr lang="en-AU" b="1" dirty="0"/>
          </a:p>
        </p:txBody>
      </p:sp>
      <p:sp>
        <p:nvSpPr>
          <p:cNvPr id="3" name="Content Placeholder 2"/>
          <p:cNvSpPr>
            <a:spLocks noGrp="1"/>
          </p:cNvSpPr>
          <p:nvPr>
            <p:ph idx="1"/>
          </p:nvPr>
        </p:nvSpPr>
        <p:spPr/>
        <p:txBody>
          <a:bodyPr/>
          <a:lstStyle/>
          <a:p>
            <a:r>
              <a:rPr lang="en-AU" dirty="0" smtClean="0"/>
              <a:t>What </a:t>
            </a:r>
            <a:r>
              <a:rPr lang="en-AU" dirty="0"/>
              <a:t>is a story angle, and why is it critical in publicity seeking?</a:t>
            </a:r>
          </a:p>
          <a:p>
            <a:pPr marL="0" indent="0">
              <a:buNone/>
            </a:pPr>
            <a:r>
              <a:rPr lang="en-AU" dirty="0"/>
              <a:t> </a:t>
            </a:r>
          </a:p>
          <a:p>
            <a:r>
              <a:rPr lang="en-AU" dirty="0" smtClean="0"/>
              <a:t>Is </a:t>
            </a:r>
            <a:r>
              <a:rPr lang="en-AU" dirty="0"/>
              <a:t>any publicity good publicity? Explain your answer. What is good publicity?</a:t>
            </a:r>
          </a:p>
          <a:p>
            <a:pPr marL="0" indent="0">
              <a:buNone/>
            </a:pPr>
            <a:r>
              <a:rPr lang="en-AU" dirty="0"/>
              <a:t> </a:t>
            </a:r>
          </a:p>
          <a:p>
            <a:r>
              <a:rPr lang="en-AU" dirty="0" smtClean="0"/>
              <a:t>Summarise </a:t>
            </a:r>
            <a:r>
              <a:rPr lang="en-AU" dirty="0"/>
              <a:t>the ways in which a small tourism business could take advantage of the DMO’s </a:t>
            </a:r>
            <a:r>
              <a:rPr lang="en-AU" i="1" dirty="0"/>
              <a:t>Visiting Media Programme</a:t>
            </a:r>
            <a:r>
              <a:rPr lang="en-AU" dirty="0"/>
              <a:t>.</a:t>
            </a:r>
          </a:p>
          <a:p>
            <a:endParaRPr lang="en-AU" dirty="0"/>
          </a:p>
        </p:txBody>
      </p:sp>
    </p:spTree>
    <p:extLst>
      <p:ext uri="{BB962C8B-B14F-4D97-AF65-F5344CB8AC3E}">
        <p14:creationId xmlns:p14="http://schemas.microsoft.com/office/powerpoint/2010/main" val="3766755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Key terms</a:t>
            </a:r>
            <a:endParaRPr lang="en-AU" b="1" dirty="0"/>
          </a:p>
        </p:txBody>
      </p:sp>
      <p:sp>
        <p:nvSpPr>
          <p:cNvPr id="3" name="Content Placeholder 2"/>
          <p:cNvSpPr>
            <a:spLocks noGrp="1"/>
          </p:cNvSpPr>
          <p:nvPr>
            <p:ph idx="1"/>
          </p:nvPr>
        </p:nvSpPr>
        <p:spPr>
          <a:xfrm>
            <a:off x="838200" y="1825624"/>
            <a:ext cx="10515600" cy="4816715"/>
          </a:xfrm>
        </p:spPr>
        <p:txBody>
          <a:bodyPr>
            <a:normAutofit fontScale="92500" lnSpcReduction="20000"/>
          </a:bodyPr>
          <a:lstStyle/>
          <a:p>
            <a:pPr marL="0" indent="0">
              <a:buNone/>
            </a:pPr>
            <a:r>
              <a:rPr lang="en-AU" b="1" dirty="0"/>
              <a:t>Public relations</a:t>
            </a:r>
            <a:endParaRPr lang="en-AU" dirty="0"/>
          </a:p>
          <a:p>
            <a:r>
              <a:rPr lang="en-AU" dirty="0"/>
              <a:t>A strategic two-way communication process to enhance the relationships between an organisation and its various publics (stakeholders).</a:t>
            </a:r>
          </a:p>
          <a:p>
            <a:pPr marL="0" indent="0">
              <a:buNone/>
            </a:pPr>
            <a:r>
              <a:rPr lang="en-AU" dirty="0"/>
              <a:t> </a:t>
            </a:r>
          </a:p>
          <a:p>
            <a:pPr marL="0" indent="0">
              <a:buNone/>
            </a:pPr>
            <a:r>
              <a:rPr lang="en-AU" b="1" dirty="0"/>
              <a:t>Publicity</a:t>
            </a:r>
            <a:endParaRPr lang="en-AU" dirty="0"/>
          </a:p>
          <a:p>
            <a:r>
              <a:rPr lang="en-AU" dirty="0"/>
              <a:t>Publicity seeking is one aspect of public relations, involving non-paid communications aimed at achieving positive media editorial for the organisation, in a way that reaches the right people with the right message.</a:t>
            </a:r>
          </a:p>
          <a:p>
            <a:endParaRPr lang="en-AU" dirty="0"/>
          </a:p>
          <a:p>
            <a:pPr marL="0" indent="0">
              <a:buNone/>
            </a:pPr>
            <a:r>
              <a:rPr lang="en-AU" b="1" dirty="0"/>
              <a:t>Story angle</a:t>
            </a:r>
            <a:endParaRPr lang="en-AU" dirty="0"/>
          </a:p>
          <a:p>
            <a:r>
              <a:rPr lang="en-AU" dirty="0"/>
              <a:t>Publicity seeking necessitates having an interesting story angle. The story angle is the main idea to be conveyed, which will attract the media’s attention as being of interest to their audience. </a:t>
            </a:r>
          </a:p>
          <a:p>
            <a:endParaRPr lang="en-AU" dirty="0"/>
          </a:p>
        </p:txBody>
      </p:sp>
    </p:spTree>
    <p:extLst>
      <p:ext uri="{BB962C8B-B14F-4D97-AF65-F5344CB8AC3E}">
        <p14:creationId xmlns:p14="http://schemas.microsoft.com/office/powerpoint/2010/main" val="2582803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AU" altLang="en-US" b="1" dirty="0" smtClean="0"/>
              <a:t>Public Relations (PR)</a:t>
            </a:r>
          </a:p>
        </p:txBody>
      </p:sp>
      <p:sp>
        <p:nvSpPr>
          <p:cNvPr id="16387" name="Rectangle 3"/>
          <p:cNvSpPr>
            <a:spLocks noGrp="1" noChangeArrowheads="1"/>
          </p:cNvSpPr>
          <p:nvPr>
            <p:ph type="body" idx="1"/>
          </p:nvPr>
        </p:nvSpPr>
        <p:spPr>
          <a:xfrm>
            <a:off x="940279" y="1777611"/>
            <a:ext cx="9245121" cy="4942366"/>
          </a:xfrm>
        </p:spPr>
        <p:txBody>
          <a:bodyPr>
            <a:normAutofit fontScale="92500" lnSpcReduction="20000"/>
          </a:bodyPr>
          <a:lstStyle/>
          <a:p>
            <a:pPr eaLnBrk="1" hangingPunct="1">
              <a:defRPr/>
            </a:pPr>
            <a:r>
              <a:rPr lang="en-GB" altLang="en-US" b="1" dirty="0"/>
              <a:t>PR is more than seeking free publicity</a:t>
            </a:r>
          </a:p>
          <a:p>
            <a:pPr eaLnBrk="1" hangingPunct="1">
              <a:defRPr/>
            </a:pPr>
            <a:endParaRPr lang="en-GB" altLang="en-US" dirty="0"/>
          </a:p>
          <a:p>
            <a:pPr eaLnBrk="1" hangingPunct="1">
              <a:defRPr/>
            </a:pPr>
            <a:r>
              <a:rPr lang="en-AU" dirty="0"/>
              <a:t>A strategic process of managing an organisation’s relationships with its various publics (stakeholders). </a:t>
            </a:r>
          </a:p>
          <a:p>
            <a:pPr eaLnBrk="1" hangingPunct="1">
              <a:defRPr/>
            </a:pPr>
            <a:endParaRPr lang="en-AU" dirty="0"/>
          </a:p>
          <a:p>
            <a:pPr eaLnBrk="1" hangingPunct="1">
              <a:defRPr/>
            </a:pPr>
            <a:r>
              <a:rPr lang="en-AU" dirty="0"/>
              <a:t>This is a planned effort to evaluate public attitudes, and develop two-way communications that foster mutually beneficial understanding and acceptance. </a:t>
            </a:r>
            <a:endParaRPr lang="en-GB" altLang="en-US" dirty="0"/>
          </a:p>
          <a:p>
            <a:pPr eaLnBrk="1" hangingPunct="1">
              <a:defRPr/>
            </a:pPr>
            <a:endParaRPr lang="en-GB" altLang="en-US" sz="2400" dirty="0"/>
          </a:p>
          <a:p>
            <a:pPr>
              <a:defRPr/>
            </a:pPr>
            <a:r>
              <a:rPr lang="en-GB" sz="2000" dirty="0"/>
              <a:t>Most cited definition is by Broom (2009, p. 25):</a:t>
            </a:r>
            <a:endParaRPr lang="en-AU" sz="2000" dirty="0"/>
          </a:p>
          <a:p>
            <a:pPr marL="0" indent="0">
              <a:buNone/>
              <a:defRPr/>
            </a:pPr>
            <a:r>
              <a:rPr lang="en-GB" sz="2000" dirty="0"/>
              <a:t> </a:t>
            </a:r>
          </a:p>
          <a:p>
            <a:pPr>
              <a:defRPr/>
            </a:pPr>
            <a:r>
              <a:rPr lang="en-GB" sz="2000" i="1" dirty="0"/>
              <a:t>Public relations is the management function that establishes and maintains mutually beneficial relationships between an organization and the publics on whom its success or failure depends.</a:t>
            </a:r>
            <a:endParaRPr lang="en-AU" sz="2000" dirty="0"/>
          </a:p>
          <a:p>
            <a:pPr eaLnBrk="1" hangingPunct="1">
              <a:defRPr/>
            </a:pPr>
            <a:endParaRPr lang="en-AU" altLang="en-US" sz="2400" dirty="0"/>
          </a:p>
        </p:txBody>
      </p:sp>
    </p:spTree>
    <p:extLst>
      <p:ext uri="{BB962C8B-B14F-4D97-AF65-F5344CB8AC3E}">
        <p14:creationId xmlns:p14="http://schemas.microsoft.com/office/powerpoint/2010/main" val="2130685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AU" altLang="en-US" b="1" dirty="0" smtClean="0"/>
              <a:t>Publics</a:t>
            </a:r>
          </a:p>
        </p:txBody>
      </p:sp>
      <p:sp>
        <p:nvSpPr>
          <p:cNvPr id="18435" name="Rectangle 3"/>
          <p:cNvSpPr>
            <a:spLocks noGrp="1" noChangeArrowheads="1"/>
          </p:cNvSpPr>
          <p:nvPr>
            <p:ph type="body" idx="1"/>
          </p:nvPr>
        </p:nvSpPr>
        <p:spPr>
          <a:xfrm>
            <a:off x="923026" y="1802921"/>
            <a:ext cx="9187762" cy="4572000"/>
          </a:xfrm>
        </p:spPr>
        <p:txBody>
          <a:bodyPr>
            <a:normAutofit lnSpcReduction="10000"/>
          </a:bodyPr>
          <a:lstStyle/>
          <a:p>
            <a:pPr eaLnBrk="1" hangingPunct="1">
              <a:lnSpc>
                <a:spcPct val="90000"/>
              </a:lnSpc>
            </a:pPr>
            <a:r>
              <a:rPr lang="en-GB" altLang="en-US" dirty="0"/>
              <a:t>PR is a communication process (stakeholders), whereas publicity is a communication medium (media)</a:t>
            </a:r>
          </a:p>
          <a:p>
            <a:pPr eaLnBrk="1" hangingPunct="1">
              <a:lnSpc>
                <a:spcPct val="90000"/>
              </a:lnSpc>
            </a:pPr>
            <a:endParaRPr lang="en-GB" altLang="en-US" dirty="0"/>
          </a:p>
          <a:p>
            <a:pPr eaLnBrk="1" hangingPunct="1">
              <a:lnSpc>
                <a:spcPct val="90000"/>
              </a:lnSpc>
            </a:pPr>
            <a:r>
              <a:rPr lang="en-GB" altLang="en-US" dirty="0"/>
              <a:t>Publics represent </a:t>
            </a:r>
            <a:r>
              <a:rPr lang="en-GB" altLang="en-US" dirty="0" smtClean="0"/>
              <a:t>stakeholders/audiences</a:t>
            </a:r>
          </a:p>
          <a:p>
            <a:pPr lvl="1"/>
            <a:r>
              <a:rPr lang="en-GB" altLang="en-US" sz="2800" dirty="0" smtClean="0"/>
              <a:t>Internal and external to the organisation</a:t>
            </a:r>
            <a:endParaRPr lang="en-GB" altLang="en-US" sz="2800" dirty="0"/>
          </a:p>
          <a:p>
            <a:pPr eaLnBrk="1" hangingPunct="1">
              <a:lnSpc>
                <a:spcPct val="90000"/>
              </a:lnSpc>
            </a:pPr>
            <a:endParaRPr lang="en-GB" altLang="en-US" dirty="0"/>
          </a:p>
          <a:p>
            <a:pPr eaLnBrk="1" hangingPunct="1">
              <a:lnSpc>
                <a:spcPct val="90000"/>
              </a:lnSpc>
            </a:pPr>
            <a:r>
              <a:rPr lang="en-GB" altLang="en-US" dirty="0"/>
              <a:t>A stakeholder is anyone who can impact on, or be impacted by the organisation</a:t>
            </a:r>
          </a:p>
          <a:p>
            <a:pPr lvl="1" eaLnBrk="1" hangingPunct="1">
              <a:lnSpc>
                <a:spcPct val="90000"/>
              </a:lnSpc>
            </a:pPr>
            <a:endParaRPr lang="en-GB" altLang="en-US" sz="2000" dirty="0"/>
          </a:p>
          <a:p>
            <a:pPr lvl="1" eaLnBrk="1" hangingPunct="1">
              <a:lnSpc>
                <a:spcPct val="90000"/>
              </a:lnSpc>
            </a:pPr>
            <a:r>
              <a:rPr lang="en-GB" altLang="en-US" sz="2000" dirty="0"/>
              <a:t>Some stakeholders will be quite active, while others are passive. The latter might only become active over a topical issue, or never at all. </a:t>
            </a:r>
          </a:p>
          <a:p>
            <a:pPr eaLnBrk="1" hangingPunct="1">
              <a:lnSpc>
                <a:spcPct val="90000"/>
              </a:lnSpc>
            </a:pPr>
            <a:endParaRPr lang="en-GB" altLang="en-US" sz="2400" dirty="0"/>
          </a:p>
        </p:txBody>
      </p:sp>
    </p:spTree>
    <p:extLst>
      <p:ext uri="{BB962C8B-B14F-4D97-AF65-F5344CB8AC3E}">
        <p14:creationId xmlns:p14="http://schemas.microsoft.com/office/powerpoint/2010/main" val="6696114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p:spPr>
        <p:txBody>
          <a:bodyPr/>
          <a:lstStyle/>
          <a:p>
            <a:r>
              <a:rPr lang="en-NZ" altLang="en-US" b="1" dirty="0" smtClean="0"/>
              <a:t>PR for small businesses</a:t>
            </a:r>
          </a:p>
        </p:txBody>
      </p:sp>
      <p:sp>
        <p:nvSpPr>
          <p:cNvPr id="19459" name="Rectangle 3"/>
          <p:cNvSpPr>
            <a:spLocks noGrp="1" noChangeArrowheads="1"/>
          </p:cNvSpPr>
          <p:nvPr>
            <p:ph type="body" idx="1"/>
          </p:nvPr>
        </p:nvSpPr>
        <p:spPr>
          <a:xfrm>
            <a:off x="838200" y="1885950"/>
            <a:ext cx="9548004" cy="4171950"/>
          </a:xfrm>
          <a:noFill/>
        </p:spPr>
        <p:txBody>
          <a:bodyPr>
            <a:normAutofit lnSpcReduction="10000"/>
          </a:bodyPr>
          <a:lstStyle/>
          <a:p>
            <a:r>
              <a:rPr lang="en-AU" dirty="0" smtClean="0"/>
              <a:t>Small </a:t>
            </a:r>
            <a:r>
              <a:rPr lang="en-AU" dirty="0"/>
              <a:t>tourism businesses </a:t>
            </a:r>
            <a:r>
              <a:rPr lang="en-AU" dirty="0" smtClean="0"/>
              <a:t>have </a:t>
            </a:r>
            <a:r>
              <a:rPr lang="en-AU" dirty="0"/>
              <a:t>less publics than the larger </a:t>
            </a:r>
            <a:r>
              <a:rPr lang="en-AU" dirty="0" smtClean="0"/>
              <a:t>organisations</a:t>
            </a:r>
          </a:p>
          <a:p>
            <a:endParaRPr lang="en-AU" dirty="0" smtClean="0"/>
          </a:p>
          <a:p>
            <a:r>
              <a:rPr lang="en-AU" dirty="0" smtClean="0"/>
              <a:t>Still </a:t>
            </a:r>
            <a:r>
              <a:rPr lang="en-AU" dirty="0"/>
              <a:t>a case for maintaining positive and mutually beneficial relationships with staff, customers, and the local community</a:t>
            </a:r>
            <a:r>
              <a:rPr lang="en-AU" dirty="0" smtClean="0"/>
              <a:t>.</a:t>
            </a:r>
          </a:p>
          <a:p>
            <a:endParaRPr lang="en-AU" dirty="0" smtClean="0"/>
          </a:p>
          <a:p>
            <a:r>
              <a:rPr lang="en-AU" dirty="0" smtClean="0"/>
              <a:t>This </a:t>
            </a:r>
            <a:r>
              <a:rPr lang="en-AU" dirty="0"/>
              <a:t>is often an informal process involving a common sense approach to fostering positive relationships, to be recognised as, a good employer, good neighbour, and good corporate citizen. </a:t>
            </a:r>
          </a:p>
        </p:txBody>
      </p:sp>
    </p:spTree>
    <p:extLst>
      <p:ext uri="{BB962C8B-B14F-4D97-AF65-F5344CB8AC3E}">
        <p14:creationId xmlns:p14="http://schemas.microsoft.com/office/powerpoint/2010/main" val="297342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Engaging with the local community</a:t>
            </a:r>
            <a:endParaRPr lang="en-AU" b="1" dirty="0"/>
          </a:p>
        </p:txBody>
      </p:sp>
      <p:sp>
        <p:nvSpPr>
          <p:cNvPr id="3" name="Content Placeholder 2"/>
          <p:cNvSpPr>
            <a:spLocks noGrp="1"/>
          </p:cNvSpPr>
          <p:nvPr>
            <p:ph idx="1"/>
          </p:nvPr>
        </p:nvSpPr>
        <p:spPr/>
        <p:txBody>
          <a:bodyPr>
            <a:normAutofit fontScale="92500"/>
          </a:bodyPr>
          <a:lstStyle/>
          <a:p>
            <a:r>
              <a:rPr lang="en-AU" dirty="0" smtClean="0"/>
              <a:t>Sponsorship of a local school</a:t>
            </a:r>
          </a:p>
          <a:p>
            <a:r>
              <a:rPr lang="en-AU" dirty="0" smtClean="0"/>
              <a:t>Supporting a personal cause of the local government representative</a:t>
            </a:r>
          </a:p>
          <a:p>
            <a:r>
              <a:rPr lang="en-AU" dirty="0" smtClean="0"/>
              <a:t>Set up a monthly networking breakfast for local businesses</a:t>
            </a:r>
          </a:p>
          <a:p>
            <a:r>
              <a:rPr lang="en-AU" dirty="0" smtClean="0"/>
              <a:t>Develop a monthly newsletter of neighbourhood news</a:t>
            </a:r>
          </a:p>
          <a:p>
            <a:r>
              <a:rPr lang="en-AU" dirty="0" smtClean="0"/>
              <a:t>Join a local service club such as Rotary or Lions International</a:t>
            </a:r>
          </a:p>
          <a:p>
            <a:r>
              <a:rPr lang="en-AU" dirty="0" smtClean="0"/>
              <a:t>Look for opportunities to provide contra prizes to a local media for their competitions</a:t>
            </a:r>
          </a:p>
          <a:p>
            <a:endParaRPr lang="en-AU" dirty="0"/>
          </a:p>
          <a:p>
            <a:r>
              <a:rPr lang="en-AU" b="1" dirty="0" smtClean="0"/>
              <a:t>The key to successful networking is to seek to benefit someone else first</a:t>
            </a:r>
            <a:endParaRPr lang="en-AU" b="1" dirty="0"/>
          </a:p>
        </p:txBody>
      </p:sp>
    </p:spTree>
    <p:extLst>
      <p:ext uri="{BB962C8B-B14F-4D97-AF65-F5344CB8AC3E}">
        <p14:creationId xmlns:p14="http://schemas.microsoft.com/office/powerpoint/2010/main" val="2994869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AU" altLang="en-US" b="1" dirty="0" smtClean="0"/>
              <a:t>Media publicity </a:t>
            </a:r>
          </a:p>
        </p:txBody>
      </p:sp>
      <p:sp>
        <p:nvSpPr>
          <p:cNvPr id="23555" name="Rectangle 3"/>
          <p:cNvSpPr>
            <a:spLocks noGrp="1" noChangeArrowheads="1"/>
          </p:cNvSpPr>
          <p:nvPr>
            <p:ph type="body" idx="1"/>
          </p:nvPr>
        </p:nvSpPr>
        <p:spPr>
          <a:xfrm>
            <a:off x="974785" y="1949569"/>
            <a:ext cx="9155053" cy="4589254"/>
          </a:xfrm>
        </p:spPr>
        <p:txBody>
          <a:bodyPr/>
          <a:lstStyle/>
          <a:p>
            <a:pPr eaLnBrk="1" hangingPunct="1">
              <a:lnSpc>
                <a:spcPct val="90000"/>
              </a:lnSpc>
            </a:pPr>
            <a:r>
              <a:rPr lang="en-GB" altLang="en-US" dirty="0" smtClean="0"/>
              <a:t>The main PR activity for small businesses</a:t>
            </a:r>
          </a:p>
          <a:p>
            <a:pPr eaLnBrk="1" hangingPunct="1">
              <a:lnSpc>
                <a:spcPct val="90000"/>
              </a:lnSpc>
            </a:pPr>
            <a:endParaRPr lang="en-GB" altLang="en-US" dirty="0" smtClean="0"/>
          </a:p>
          <a:p>
            <a:pPr eaLnBrk="1" hangingPunct="1">
              <a:lnSpc>
                <a:spcPct val="90000"/>
              </a:lnSpc>
            </a:pPr>
            <a:r>
              <a:rPr lang="en-GB" altLang="en-US" dirty="0" smtClean="0"/>
              <a:t>Publicity </a:t>
            </a:r>
            <a:r>
              <a:rPr lang="en-GB" altLang="en-US" dirty="0"/>
              <a:t>represents free media editorial</a:t>
            </a:r>
          </a:p>
          <a:p>
            <a:pPr eaLnBrk="1" hangingPunct="1">
              <a:lnSpc>
                <a:spcPct val="90000"/>
              </a:lnSpc>
            </a:pPr>
            <a:endParaRPr lang="en-GB" altLang="en-US" dirty="0"/>
          </a:p>
          <a:p>
            <a:pPr eaLnBrk="1" hangingPunct="1">
              <a:lnSpc>
                <a:spcPct val="90000"/>
              </a:lnSpc>
            </a:pPr>
            <a:r>
              <a:rPr lang="en-GB" altLang="en-US" dirty="0" smtClean="0"/>
              <a:t>Is any publicity good publicity?</a:t>
            </a:r>
          </a:p>
          <a:p>
            <a:pPr lvl="1"/>
            <a:endParaRPr lang="en-GB" altLang="en-US" sz="2800" dirty="0"/>
          </a:p>
          <a:p>
            <a:pPr lvl="1"/>
            <a:r>
              <a:rPr lang="en-GB" altLang="en-US" sz="2800" dirty="0" smtClean="0"/>
              <a:t>The key is to reinforce the brand identity by reaching the right people with the right message</a:t>
            </a:r>
            <a:endParaRPr lang="en-GB" altLang="en-US" sz="2800" dirty="0"/>
          </a:p>
          <a:p>
            <a:pPr eaLnBrk="1" hangingPunct="1">
              <a:lnSpc>
                <a:spcPct val="90000"/>
              </a:lnSpc>
            </a:pPr>
            <a:endParaRPr lang="en-GB" altLang="en-US" sz="2400" dirty="0" smtClean="0"/>
          </a:p>
          <a:p>
            <a:pPr eaLnBrk="1" hangingPunct="1">
              <a:lnSpc>
                <a:spcPct val="90000"/>
              </a:lnSpc>
            </a:pPr>
            <a:endParaRPr lang="en-GB" altLang="en-US" sz="2400" dirty="0"/>
          </a:p>
        </p:txBody>
      </p:sp>
    </p:spTree>
    <p:extLst>
      <p:ext uri="{BB962C8B-B14F-4D97-AF65-F5344CB8AC3E}">
        <p14:creationId xmlns:p14="http://schemas.microsoft.com/office/powerpoint/2010/main" val="4257547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AU" altLang="en-US" b="1" dirty="0" smtClean="0"/>
              <a:t>The appeal of publicity</a:t>
            </a:r>
          </a:p>
        </p:txBody>
      </p:sp>
      <p:sp>
        <p:nvSpPr>
          <p:cNvPr id="3" name="Content Placeholder 2"/>
          <p:cNvSpPr>
            <a:spLocks noGrp="1"/>
          </p:cNvSpPr>
          <p:nvPr>
            <p:ph idx="1"/>
          </p:nvPr>
        </p:nvSpPr>
        <p:spPr/>
        <p:txBody>
          <a:bodyPr>
            <a:normAutofit fontScale="92500" lnSpcReduction="10000"/>
          </a:bodyPr>
          <a:lstStyle/>
          <a:p>
            <a:pPr>
              <a:defRPr/>
            </a:pPr>
            <a:r>
              <a:rPr lang="en-AU" dirty="0" smtClean="0"/>
              <a:t>Relative to other forms of promotion:</a:t>
            </a:r>
          </a:p>
          <a:p>
            <a:pPr lvl="1">
              <a:defRPr/>
            </a:pPr>
            <a:endParaRPr lang="en-AU" dirty="0" smtClean="0"/>
          </a:p>
          <a:p>
            <a:pPr marL="914400" lvl="1" indent="-457200">
              <a:buFont typeface="+mj-lt"/>
              <a:buAutoNum type="arabicPeriod"/>
              <a:defRPr/>
            </a:pPr>
            <a:r>
              <a:rPr lang="en-AU" dirty="0" smtClean="0"/>
              <a:t>Greater cost-efficiency</a:t>
            </a:r>
          </a:p>
          <a:p>
            <a:pPr lvl="2">
              <a:defRPr/>
            </a:pPr>
            <a:r>
              <a:rPr lang="en-AU" dirty="0" smtClean="0"/>
              <a:t>Lower cost/free publicity </a:t>
            </a:r>
          </a:p>
          <a:p>
            <a:pPr lvl="2">
              <a:defRPr/>
            </a:pPr>
            <a:r>
              <a:rPr lang="en-AU" dirty="0" smtClean="0"/>
              <a:t>News stories are oxygen to the media</a:t>
            </a:r>
          </a:p>
          <a:p>
            <a:pPr lvl="2">
              <a:defRPr/>
            </a:pPr>
            <a:r>
              <a:rPr lang="en-AU" dirty="0" smtClean="0"/>
              <a:t>Disruption in traditional media has created more opportunities for well-crafted press releases</a:t>
            </a:r>
          </a:p>
          <a:p>
            <a:pPr marL="914400" lvl="1" indent="-457200">
              <a:buFont typeface="+mj-lt"/>
              <a:buAutoNum type="arabicPeriod"/>
              <a:defRPr/>
            </a:pPr>
            <a:endParaRPr lang="en-AU" dirty="0"/>
          </a:p>
          <a:p>
            <a:pPr marL="914400" lvl="1" indent="-457200">
              <a:buFont typeface="+mj-lt"/>
              <a:buAutoNum type="arabicPeriod"/>
              <a:defRPr/>
            </a:pPr>
            <a:r>
              <a:rPr lang="en-AU" dirty="0" smtClean="0"/>
              <a:t>Higher credibility</a:t>
            </a:r>
          </a:p>
          <a:p>
            <a:pPr lvl="2">
              <a:defRPr/>
            </a:pPr>
            <a:r>
              <a:rPr lang="en-AU" dirty="0" smtClean="0"/>
              <a:t>Media editorial is more believable than advertising</a:t>
            </a:r>
          </a:p>
          <a:p>
            <a:pPr lvl="2">
              <a:defRPr/>
            </a:pPr>
            <a:r>
              <a:rPr lang="en-AU" dirty="0" smtClean="0"/>
              <a:t>Perceived to be written by an independent source</a:t>
            </a:r>
          </a:p>
          <a:p>
            <a:pPr lvl="2">
              <a:defRPr/>
            </a:pPr>
            <a:endParaRPr lang="en-AU" dirty="0"/>
          </a:p>
          <a:p>
            <a:pPr marL="0" indent="0">
              <a:buNone/>
              <a:defRPr/>
            </a:pPr>
            <a:r>
              <a:rPr lang="en-GB" b="1" dirty="0" smtClean="0"/>
              <a:t>“A</a:t>
            </a:r>
            <a:r>
              <a:rPr lang="en-NZ" b="1" dirty="0" err="1" smtClean="0"/>
              <a:t>dvertising</a:t>
            </a:r>
            <a:r>
              <a:rPr lang="en-NZ" b="1" dirty="0" smtClean="0"/>
              <a:t> </a:t>
            </a:r>
            <a:r>
              <a:rPr lang="en-NZ" b="1" dirty="0"/>
              <a:t>is what you pay for…editorial is what you pray for!” </a:t>
            </a:r>
            <a:endParaRPr lang="en-NZ" b="1" dirty="0" smtClean="0"/>
          </a:p>
          <a:p>
            <a:pPr marL="0" indent="0">
              <a:buNone/>
              <a:defRPr/>
            </a:pPr>
            <a:r>
              <a:rPr lang="en-NZ" sz="1700" dirty="0" smtClean="0"/>
              <a:t>(</a:t>
            </a:r>
            <a:r>
              <a:rPr lang="en-NZ" sz="1700" dirty="0"/>
              <a:t>Trout &amp; </a:t>
            </a:r>
            <a:r>
              <a:rPr lang="en-NZ" sz="1700" dirty="0" err="1"/>
              <a:t>Rivkin</a:t>
            </a:r>
            <a:r>
              <a:rPr lang="en-NZ" sz="1700" dirty="0"/>
              <a:t>, 1995).</a:t>
            </a:r>
            <a:endParaRPr lang="en-AU" sz="1700" dirty="0"/>
          </a:p>
          <a:p>
            <a:pPr>
              <a:defRPr/>
            </a:pPr>
            <a:endParaRPr lang="en-AU" dirty="0" smtClean="0"/>
          </a:p>
          <a:p>
            <a:pPr>
              <a:defRPr/>
            </a:pPr>
            <a:endParaRPr lang="en-AU" dirty="0" smtClean="0"/>
          </a:p>
        </p:txBody>
      </p:sp>
    </p:spTree>
    <p:extLst>
      <p:ext uri="{BB962C8B-B14F-4D97-AF65-F5344CB8AC3E}">
        <p14:creationId xmlns:p14="http://schemas.microsoft.com/office/powerpoint/2010/main" val="740814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1228</Words>
  <Application>Microsoft Office PowerPoint</Application>
  <PresentationFormat>Widescreen</PresentationFormat>
  <Paragraphs>170</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Times New Roman</vt:lpstr>
      <vt:lpstr>Wingdings</vt:lpstr>
      <vt:lpstr>Office Theme</vt:lpstr>
      <vt:lpstr>Tourism Marketing for small businesses</vt:lpstr>
      <vt:lpstr>Chapter learning aims</vt:lpstr>
      <vt:lpstr>Key terms</vt:lpstr>
      <vt:lpstr>Public Relations (PR)</vt:lpstr>
      <vt:lpstr>Publics</vt:lpstr>
      <vt:lpstr>PR for small businesses</vt:lpstr>
      <vt:lpstr>Engaging with the local community</vt:lpstr>
      <vt:lpstr>Media publicity </vt:lpstr>
      <vt:lpstr>The appeal of publicity</vt:lpstr>
      <vt:lpstr>Disadvantages</vt:lpstr>
      <vt:lpstr>Attracting attention</vt:lpstr>
      <vt:lpstr>Story angle</vt:lpstr>
      <vt:lpstr>Story angle opportunities</vt:lpstr>
      <vt:lpstr>Media release tips</vt:lpstr>
      <vt:lpstr>Media release tips</vt:lpstr>
      <vt:lpstr>Working with the DMO</vt:lpstr>
      <vt:lpstr>Publicity stunts</vt:lpstr>
      <vt:lpstr>Publicity stunts</vt:lpstr>
      <vt:lpstr>Negative publicity</vt:lpstr>
      <vt:lpstr>Discussion questions</vt:lpstr>
    </vt:vector>
  </TitlesOfParts>
  <Company>Queensland University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Pike</dc:creator>
  <cp:lastModifiedBy>Steven Pike</cp:lastModifiedBy>
  <cp:revision>12</cp:revision>
  <dcterms:created xsi:type="dcterms:W3CDTF">2017-12-15T04:26:59Z</dcterms:created>
  <dcterms:modified xsi:type="dcterms:W3CDTF">2018-01-02T04:08:35Z</dcterms:modified>
</cp:coreProperties>
</file>